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6" y="-108"/>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6 - Ορθογώνιο"/>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Τίτλος"/>
          <p:cNvSpPr>
            <a:spLocks noGrp="1"/>
          </p:cNvSpPr>
          <p:nvPr>
            <p:ph type="ctrTitle"/>
          </p:nvPr>
        </p:nvSpPr>
        <p:spPr>
          <a:xfrm>
            <a:off x="2362200" y="4038600"/>
            <a:ext cx="6477000" cy="1828800"/>
          </a:xfrm>
        </p:spPr>
        <p:txBody>
          <a:bodyPr anchor="b"/>
          <a:lstStyle>
            <a:lvl1pPr>
              <a:defRPr cap="all" baseline="0"/>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3D41AEFA-528F-4354-9C43-F1881DAE0B15}" type="datetimeFigureOut">
              <a:rPr lang="el-GR" smtClean="0"/>
              <a:t>10/1/2015</a:t>
            </a:fld>
            <a:endParaRPr lang="el-GR"/>
          </a:p>
        </p:txBody>
      </p:sp>
      <p:sp>
        <p:nvSpPr>
          <p:cNvPr id="17" name="16 - Θέση υποσέλιδου"/>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l-GR"/>
          </a:p>
        </p:txBody>
      </p:sp>
      <p:sp>
        <p:nvSpPr>
          <p:cNvPr id="29" name="28 - Θέση αριθμού διαφάνειας"/>
          <p:cNvSpPr>
            <a:spLocks noGrp="1"/>
          </p:cNvSpPr>
          <p:nvPr>
            <p:ph type="sldNum" sz="quarter" idx="12"/>
          </p:nvPr>
        </p:nvSpPr>
        <p:spPr>
          <a:xfrm>
            <a:off x="8001000" y="228600"/>
            <a:ext cx="838200" cy="381000"/>
          </a:xfrm>
        </p:spPr>
        <p:txBody>
          <a:bodyPr/>
          <a:lstStyle>
            <a:lvl1pPr>
              <a:defRPr>
                <a:solidFill>
                  <a:schemeClr val="tx2"/>
                </a:solidFill>
              </a:defRPr>
            </a:lvl1pPr>
          </a:lstStyle>
          <a:p>
            <a:fld id="{BBD97D9B-4878-444A-9BB8-34EE9F6268E4}" type="slidenum">
              <a:rPr lang="el-GR" smtClean="0"/>
              <a:t>‹#›</a:t>
            </a:fld>
            <a:endParaRPr lang="el-G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3D41AEFA-528F-4354-9C43-F1881DAE0B15}" type="datetimeFigureOut">
              <a:rPr lang="el-GR" smtClean="0"/>
              <a:t>10/1/2015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BBD97D9B-4878-444A-9BB8-34EE9F6268E4}" type="slidenum">
              <a:rPr lang="el-GR" smtClean="0"/>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553200" y="609600"/>
            <a:ext cx="2057400" cy="55165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609600"/>
            <a:ext cx="5562600" cy="5516564"/>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a:xfrm>
            <a:off x="6553200" y="6248402"/>
            <a:ext cx="2209800" cy="365125"/>
          </a:xfrm>
        </p:spPr>
        <p:txBody>
          <a:bodyPr/>
          <a:lstStyle/>
          <a:p>
            <a:fld id="{3D41AEFA-528F-4354-9C43-F1881DAE0B15}" type="datetimeFigureOut">
              <a:rPr lang="el-GR" smtClean="0"/>
              <a:t>10/1/2015</a:t>
            </a:fld>
            <a:endParaRPr lang="el-GR"/>
          </a:p>
        </p:txBody>
      </p:sp>
      <p:sp>
        <p:nvSpPr>
          <p:cNvPr id="5" name="4 - Θέση υποσέλιδου"/>
          <p:cNvSpPr>
            <a:spLocks noGrp="1"/>
          </p:cNvSpPr>
          <p:nvPr>
            <p:ph type="ftr" sz="quarter" idx="11"/>
          </p:nvPr>
        </p:nvSpPr>
        <p:spPr>
          <a:xfrm>
            <a:off x="457201" y="6248207"/>
            <a:ext cx="5573483" cy="365125"/>
          </a:xfrm>
        </p:spPr>
        <p:txBody>
          <a:bodyPr/>
          <a:lstStyle/>
          <a:p>
            <a:endParaRPr lang="el-GR"/>
          </a:p>
        </p:txBody>
      </p:sp>
      <p:sp>
        <p:nvSpPr>
          <p:cNvPr id="7" name="6 - Ορθογώνιο"/>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7 - Ορθογώνιο"/>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8 - Ορθογώνιο"/>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5 - Θέση αριθμού διαφάνειας"/>
          <p:cNvSpPr>
            <a:spLocks noGrp="1"/>
          </p:cNvSpPr>
          <p:nvPr>
            <p:ph type="sldNum" sz="quarter" idx="12"/>
          </p:nvPr>
        </p:nvSpPr>
        <p:spPr>
          <a:xfrm rot="5400000">
            <a:off x="5989638" y="144462"/>
            <a:ext cx="533400" cy="244476"/>
          </a:xfrm>
        </p:spPr>
        <p:txBody>
          <a:bodyPr/>
          <a:lstStyle/>
          <a:p>
            <a:fld id="{BBD97D9B-4878-444A-9BB8-34EE9F6268E4}" type="slidenum">
              <a:rPr lang="el-GR" smtClean="0"/>
              <a:t>‹#›</a:t>
            </a:fld>
            <a:endParaRPr 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a:xfrm>
            <a:off x="612648" y="228600"/>
            <a:ext cx="8153400" cy="990600"/>
          </a:xfrm>
        </p:spPr>
        <p:txBody>
          <a:bodyPr/>
          <a:lstStyle/>
          <a:p>
            <a:r>
              <a:rPr kumimoji="0" lang="el-GR" smtClean="0"/>
              <a:t>Kλικ για επεξεργασία του τίτλου</a:t>
            </a:r>
            <a:endParaRPr kumimoji="0" lang="en-US"/>
          </a:p>
        </p:txBody>
      </p:sp>
      <p:sp>
        <p:nvSpPr>
          <p:cNvPr id="4" name="3 - Θέση ημερομηνίας"/>
          <p:cNvSpPr>
            <a:spLocks noGrp="1"/>
          </p:cNvSpPr>
          <p:nvPr>
            <p:ph type="dt" sz="half" idx="10"/>
          </p:nvPr>
        </p:nvSpPr>
        <p:spPr/>
        <p:txBody>
          <a:bodyPr/>
          <a:lstStyle/>
          <a:p>
            <a:fld id="{3D41AEFA-528F-4354-9C43-F1881DAE0B15}" type="datetimeFigureOut">
              <a:rPr lang="el-GR" smtClean="0"/>
              <a:t>10/1/2015</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lvl1pPr>
              <a:defRPr>
                <a:solidFill>
                  <a:srgbClr val="FFFFFF"/>
                </a:solidFill>
              </a:defRPr>
            </a:lvl1pPr>
          </a:lstStyle>
          <a:p>
            <a:fld id="{BBD97D9B-4878-444A-9BB8-34EE9F6268E4}" type="slidenum">
              <a:rPr lang="el-GR" smtClean="0"/>
              <a:t>‹#›</a:t>
            </a:fld>
            <a:endParaRPr lang="el-GR"/>
          </a:p>
        </p:txBody>
      </p:sp>
      <p:sp>
        <p:nvSpPr>
          <p:cNvPr id="8" name="7 - Θέση περιεχομένου"/>
          <p:cNvSpPr>
            <a:spLocks noGrp="1"/>
          </p:cNvSpPr>
          <p:nvPr>
            <p:ph sz="quarter" idx="1"/>
          </p:nvPr>
        </p:nvSpPr>
        <p:spPr>
          <a:xfrm>
            <a:off x="612648" y="1600200"/>
            <a:ext cx="8153400" cy="44958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3" name="2 - Θέση κειμένου"/>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7" name="6 - Ορθογώνιο"/>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l-GR" smtClean="0"/>
              <a:t>Kλικ για επεξεργασία του τίτλου</a:t>
            </a:r>
            <a:endParaRPr kumimoji="0" lang="en-US"/>
          </a:p>
        </p:txBody>
      </p:sp>
      <p:sp>
        <p:nvSpPr>
          <p:cNvPr id="12" name="11 - Θέση ημερομηνίας"/>
          <p:cNvSpPr>
            <a:spLocks noGrp="1"/>
          </p:cNvSpPr>
          <p:nvPr>
            <p:ph type="dt" sz="half" idx="10"/>
          </p:nvPr>
        </p:nvSpPr>
        <p:spPr/>
        <p:txBody>
          <a:bodyPr/>
          <a:lstStyle/>
          <a:p>
            <a:fld id="{3D41AEFA-528F-4354-9C43-F1881DAE0B15}" type="datetimeFigureOut">
              <a:rPr lang="el-GR" smtClean="0"/>
              <a:t>10/1/2015</a:t>
            </a:fld>
            <a:endParaRPr lang="el-GR"/>
          </a:p>
        </p:txBody>
      </p:sp>
      <p:sp>
        <p:nvSpPr>
          <p:cNvPr id="13" name="12 - Θέση αριθμού διαφάνειας"/>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BBD97D9B-4878-444A-9BB8-34EE9F6268E4}" type="slidenum">
              <a:rPr lang="el-GR" smtClean="0"/>
              <a:t>‹#›</a:t>
            </a:fld>
            <a:endParaRPr lang="el-GR"/>
          </a:p>
        </p:txBody>
      </p:sp>
      <p:sp>
        <p:nvSpPr>
          <p:cNvPr id="14" name="13 - Θέση υποσέλιδου"/>
          <p:cNvSpPr>
            <a:spLocks noGrp="1"/>
          </p:cNvSpPr>
          <p:nvPr>
            <p:ph type="ftr" sz="quarter" idx="12"/>
          </p:nvPr>
        </p:nvSpPr>
        <p:spPr/>
        <p:txBody>
          <a:bodyPr/>
          <a:lstStyle/>
          <a:p>
            <a:endParaRPr lang="el-G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9" name="8 - Θέση περιεχομένου"/>
          <p:cNvSpPr>
            <a:spLocks noGrp="1"/>
          </p:cNvSpPr>
          <p:nvPr>
            <p:ph sz="quarter" idx="1"/>
          </p:nvPr>
        </p:nvSpPr>
        <p:spPr>
          <a:xfrm>
            <a:off x="609600"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844901" y="1589567"/>
            <a:ext cx="38862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8" name="7 - Θέση ημερομηνίας"/>
          <p:cNvSpPr>
            <a:spLocks noGrp="1"/>
          </p:cNvSpPr>
          <p:nvPr>
            <p:ph type="dt" sz="half" idx="15"/>
          </p:nvPr>
        </p:nvSpPr>
        <p:spPr/>
        <p:txBody>
          <a:bodyPr rtlCol="0"/>
          <a:lstStyle/>
          <a:p>
            <a:fld id="{3D41AEFA-528F-4354-9C43-F1881DAE0B15}" type="datetimeFigureOut">
              <a:rPr lang="el-GR" smtClean="0"/>
              <a:t>10/1/2015</a:t>
            </a:fld>
            <a:endParaRPr lang="el-GR"/>
          </a:p>
        </p:txBody>
      </p:sp>
      <p:sp>
        <p:nvSpPr>
          <p:cNvPr id="10" name="9 - Θέση αριθμού διαφάνειας"/>
          <p:cNvSpPr>
            <a:spLocks noGrp="1"/>
          </p:cNvSpPr>
          <p:nvPr>
            <p:ph type="sldNum" sz="quarter" idx="16"/>
          </p:nvPr>
        </p:nvSpPr>
        <p:spPr/>
        <p:txBody>
          <a:bodyPr rtlCol="0"/>
          <a:lstStyle/>
          <a:p>
            <a:fld id="{BBD97D9B-4878-444A-9BB8-34EE9F6268E4}" type="slidenum">
              <a:rPr lang="el-GR" smtClean="0"/>
              <a:t>‹#›</a:t>
            </a:fld>
            <a:endParaRPr lang="el-GR"/>
          </a:p>
        </p:txBody>
      </p:sp>
      <p:sp>
        <p:nvSpPr>
          <p:cNvPr id="12" name="11 - Θέση υποσέλιδου"/>
          <p:cNvSpPr>
            <a:spLocks noGrp="1"/>
          </p:cNvSpPr>
          <p:nvPr>
            <p:ph type="ftr" sz="quarter" idx="17"/>
          </p:nvPr>
        </p:nvSpPr>
        <p:spPr/>
        <p:txBody>
          <a:bodyPr rtlCol="0"/>
          <a:lstStyle/>
          <a:p>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533400" y="273050"/>
            <a:ext cx="8153400" cy="869950"/>
          </a:xfrm>
        </p:spPr>
        <p:txBody>
          <a:bodyPr anchor="ctr"/>
          <a:lstStyle>
            <a:lvl1pPr>
              <a:defRPr/>
            </a:lvl1pPr>
          </a:lstStyle>
          <a:p>
            <a:r>
              <a:rPr kumimoji="0" lang="el-GR" smtClean="0"/>
              <a:t>Kλικ για επεξεργασία του τίτλου</a:t>
            </a:r>
            <a:endParaRPr kumimoji="0" lang="en-US"/>
          </a:p>
        </p:txBody>
      </p:sp>
      <p:sp>
        <p:nvSpPr>
          <p:cNvPr id="11" name="10 - Θέση περιεχομένου"/>
          <p:cNvSpPr>
            <a:spLocks noGrp="1"/>
          </p:cNvSpPr>
          <p:nvPr>
            <p:ph sz="quarter" idx="2"/>
          </p:nvPr>
        </p:nvSpPr>
        <p:spPr>
          <a:xfrm>
            <a:off x="609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800600" y="2438400"/>
            <a:ext cx="3886200" cy="35814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0" name="9 - Θέση ημερομηνίας"/>
          <p:cNvSpPr>
            <a:spLocks noGrp="1"/>
          </p:cNvSpPr>
          <p:nvPr>
            <p:ph type="dt" sz="half" idx="15"/>
          </p:nvPr>
        </p:nvSpPr>
        <p:spPr/>
        <p:txBody>
          <a:bodyPr rtlCol="0"/>
          <a:lstStyle/>
          <a:p>
            <a:fld id="{3D41AEFA-528F-4354-9C43-F1881DAE0B15}" type="datetimeFigureOut">
              <a:rPr lang="el-GR" smtClean="0"/>
              <a:t>10/1/2015</a:t>
            </a:fld>
            <a:endParaRPr lang="el-GR"/>
          </a:p>
        </p:txBody>
      </p:sp>
      <p:sp>
        <p:nvSpPr>
          <p:cNvPr id="12" name="11 - Θέση αριθμού διαφάνειας"/>
          <p:cNvSpPr>
            <a:spLocks noGrp="1"/>
          </p:cNvSpPr>
          <p:nvPr>
            <p:ph type="sldNum" sz="quarter" idx="16"/>
          </p:nvPr>
        </p:nvSpPr>
        <p:spPr/>
        <p:txBody>
          <a:bodyPr rtlCol="0"/>
          <a:lstStyle/>
          <a:p>
            <a:fld id="{BBD97D9B-4878-444A-9BB8-34EE9F6268E4}" type="slidenum">
              <a:rPr lang="el-GR" smtClean="0"/>
              <a:t>‹#›</a:t>
            </a:fld>
            <a:endParaRPr lang="el-GR"/>
          </a:p>
        </p:txBody>
      </p:sp>
      <p:sp>
        <p:nvSpPr>
          <p:cNvPr id="14" name="13 - Θέση υποσέλιδου"/>
          <p:cNvSpPr>
            <a:spLocks noGrp="1"/>
          </p:cNvSpPr>
          <p:nvPr>
            <p:ph type="ftr" sz="quarter" idx="17"/>
          </p:nvPr>
        </p:nvSpPr>
        <p:spPr/>
        <p:txBody>
          <a:bodyPr rtlCol="0"/>
          <a:lstStyle/>
          <a:p>
            <a:endParaRPr lang="el-GR"/>
          </a:p>
        </p:txBody>
      </p:sp>
      <p:sp>
        <p:nvSpPr>
          <p:cNvPr id="16" name="15 - Θέση κειμένου"/>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5" name="14 - Θέση κειμένου"/>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3D41AEFA-528F-4354-9C43-F1881DAE0B15}" type="datetimeFigureOut">
              <a:rPr lang="el-GR" smtClean="0"/>
              <a:t>10/1/2015</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lvl1pPr>
              <a:defRPr>
                <a:solidFill>
                  <a:srgbClr val="FFFFFF"/>
                </a:solidFill>
              </a:defRPr>
            </a:lvl1pPr>
          </a:lstStyle>
          <a:p>
            <a:fld id="{BBD97D9B-4878-444A-9BB8-34EE9F6268E4}" type="slidenum">
              <a:rPr lang="el-GR" smtClean="0"/>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3D41AEFA-528F-4354-9C43-F1881DAE0B15}" type="datetimeFigureOut">
              <a:rPr lang="el-GR" smtClean="0"/>
              <a:t>10/1/2015</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a:xfrm>
            <a:off x="0" y="6248400"/>
            <a:ext cx="533400" cy="381000"/>
          </a:xfrm>
        </p:spPr>
        <p:txBody>
          <a:bodyPr/>
          <a:lstStyle>
            <a:lvl1pPr>
              <a:defRPr>
                <a:solidFill>
                  <a:schemeClr val="tx2"/>
                </a:solidFill>
              </a:defRPr>
            </a:lvl1pPr>
          </a:lstStyle>
          <a:p>
            <a:fld id="{BBD97D9B-4878-444A-9BB8-34EE9F6268E4}" type="slidenum">
              <a:rPr lang="el-GR" smtClean="0"/>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09600" y="273050"/>
            <a:ext cx="8077200" cy="869950"/>
          </a:xfrm>
        </p:spPr>
        <p:txBody>
          <a:bodyPr anchor="ctr"/>
          <a:lstStyle>
            <a:lvl1pPr algn="l">
              <a:buNone/>
              <a:defRPr sz="4400" b="0"/>
            </a:lvl1p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3D41AEFA-528F-4354-9C43-F1881DAE0B15}" type="datetimeFigureOut">
              <a:rPr lang="el-GR" smtClean="0"/>
              <a:t>10/1/2015</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lvl1pPr>
              <a:defRPr>
                <a:solidFill>
                  <a:srgbClr val="FFFFFF"/>
                </a:solidFill>
              </a:defRPr>
            </a:lvl1pPr>
          </a:lstStyle>
          <a:p>
            <a:fld id="{BBD97D9B-4878-444A-9BB8-34EE9F6268E4}" type="slidenum">
              <a:rPr lang="el-GR" smtClean="0"/>
              <a:t>‹#›</a:t>
            </a:fld>
            <a:endParaRPr lang="el-GR"/>
          </a:p>
        </p:txBody>
      </p:sp>
      <p:sp>
        <p:nvSpPr>
          <p:cNvPr id="3" name="2 - Θέση κειμένου"/>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9" name="8 - Θέση περιεχομένου"/>
          <p:cNvSpPr>
            <a:spLocks noGrp="1"/>
          </p:cNvSpPr>
          <p:nvPr>
            <p:ph sz="quarter" idx="1"/>
          </p:nvPr>
        </p:nvSpPr>
        <p:spPr>
          <a:xfrm>
            <a:off x="2362200" y="1752600"/>
            <a:ext cx="6400800" cy="44196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4" name="3 - Θέση κειμένου"/>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l-GR" smtClean="0"/>
              <a:t>Kλικ για επεξεργασία των στυλ του υποδείγματος</a:t>
            </a:r>
          </a:p>
        </p:txBody>
      </p:sp>
      <p:sp>
        <p:nvSpPr>
          <p:cNvPr id="8" name="7 - Ορθογώνιο"/>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1 - Τίτλος"/>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l-GR" smtClean="0"/>
              <a:t>Kλικ για επεξεργασία του τίτλου</a:t>
            </a:r>
            <a:endParaRPr kumimoji="0" lang="en-US"/>
          </a:p>
        </p:txBody>
      </p:sp>
      <p:sp>
        <p:nvSpPr>
          <p:cNvPr id="11" name="10 - Ορθογώνιο"/>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Θέση ημερομηνίας"/>
          <p:cNvSpPr>
            <a:spLocks noGrp="1"/>
          </p:cNvSpPr>
          <p:nvPr>
            <p:ph type="dt" sz="half" idx="10"/>
          </p:nvPr>
        </p:nvSpPr>
        <p:spPr>
          <a:xfrm>
            <a:off x="6248400" y="6248400"/>
            <a:ext cx="2667000" cy="365125"/>
          </a:xfrm>
        </p:spPr>
        <p:txBody>
          <a:bodyPr rtlCol="0"/>
          <a:lstStyle/>
          <a:p>
            <a:fld id="{3D41AEFA-528F-4354-9C43-F1881DAE0B15}" type="datetimeFigureOut">
              <a:rPr lang="el-GR" smtClean="0"/>
              <a:t>10/1/2015</a:t>
            </a:fld>
            <a:endParaRPr lang="el-GR"/>
          </a:p>
        </p:txBody>
      </p:sp>
      <p:sp>
        <p:nvSpPr>
          <p:cNvPr id="13" name="12 - Θέση αριθμού διαφάνειας"/>
          <p:cNvSpPr>
            <a:spLocks noGrp="1"/>
          </p:cNvSpPr>
          <p:nvPr>
            <p:ph type="sldNum" sz="quarter" idx="11"/>
          </p:nvPr>
        </p:nvSpPr>
        <p:spPr>
          <a:xfrm>
            <a:off x="0" y="4667249"/>
            <a:ext cx="1447800" cy="663578"/>
          </a:xfrm>
        </p:spPr>
        <p:txBody>
          <a:bodyPr rtlCol="0"/>
          <a:lstStyle>
            <a:lvl1pPr>
              <a:defRPr sz="2800"/>
            </a:lvl1pPr>
          </a:lstStyle>
          <a:p>
            <a:fld id="{BBD97D9B-4878-444A-9BB8-34EE9F6268E4}" type="slidenum">
              <a:rPr lang="el-GR" smtClean="0"/>
              <a:t>‹#›</a:t>
            </a:fld>
            <a:endParaRPr lang="el-GR"/>
          </a:p>
        </p:txBody>
      </p:sp>
      <p:sp>
        <p:nvSpPr>
          <p:cNvPr id="14" name="13 - Θέση υποσέλιδου"/>
          <p:cNvSpPr>
            <a:spLocks noGrp="1"/>
          </p:cNvSpPr>
          <p:nvPr>
            <p:ph type="ftr" sz="quarter" idx="12"/>
          </p:nvPr>
        </p:nvSpPr>
        <p:spPr>
          <a:xfrm>
            <a:off x="1600200" y="6248206"/>
            <a:ext cx="4572000" cy="365125"/>
          </a:xfrm>
        </p:spPr>
        <p:txBody>
          <a:bodyPr rtlCol="0"/>
          <a:lstStyle/>
          <a:p>
            <a:endParaRPr lang="el-GR"/>
          </a:p>
        </p:txBody>
      </p:sp>
      <p:sp>
        <p:nvSpPr>
          <p:cNvPr id="3" name="2 - Θέση εικόνας"/>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21 - Θέση τίτλου"/>
          <p:cNvSpPr>
            <a:spLocks noGrp="1"/>
          </p:cNvSpPr>
          <p:nvPr>
            <p:ph type="title"/>
          </p:nvPr>
        </p:nvSpPr>
        <p:spPr>
          <a:xfrm>
            <a:off x="609600" y="228600"/>
            <a:ext cx="8153400" cy="990600"/>
          </a:xfrm>
          <a:prstGeom prst="rect">
            <a:avLst/>
          </a:prstGeom>
        </p:spPr>
        <p:txBody>
          <a:bodyPr vert="horz" anchor="ctr">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3D41AEFA-528F-4354-9C43-F1881DAE0B15}" type="datetimeFigureOut">
              <a:rPr lang="el-GR" smtClean="0"/>
              <a:t>10/1/2015</a:t>
            </a:fld>
            <a:endParaRPr lang="el-GR"/>
          </a:p>
        </p:txBody>
      </p:sp>
      <p:sp>
        <p:nvSpPr>
          <p:cNvPr id="3" name="2 - Θέση υποσέλιδου"/>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l-GR"/>
          </a:p>
        </p:txBody>
      </p:sp>
      <p:sp>
        <p:nvSpPr>
          <p:cNvPr id="7" name="6 - Ορθογώνιο"/>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7 - Ορθογώνιο"/>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8 - Ορθογώνιο"/>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22 - Θέση αριθμού διαφάνειας"/>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BBD97D9B-4878-444A-9BB8-34EE9F6268E4}" type="slidenum">
              <a:rPr lang="el-GR" smtClean="0"/>
              <a:t>‹#›</a:t>
            </a:fld>
            <a:endParaRPr lang="el-G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el.wikipedia.org/wiki/%CE%93%CE%BA%CE%B9%CE%BB%CE%BF%CF%84%CE%AF%CE%BD%CE%B1"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lstStyle/>
          <a:p>
            <a:r>
              <a:rPr lang="el-GR" dirty="0" err="1" smtClean="0">
                <a:solidFill>
                  <a:schemeClr val="bg1"/>
                </a:solidFill>
              </a:rPr>
              <a:t>Γυναικεσ</a:t>
            </a:r>
            <a:r>
              <a:rPr lang="el-GR" dirty="0" smtClean="0">
                <a:solidFill>
                  <a:schemeClr val="bg1"/>
                </a:solidFill>
              </a:rPr>
              <a:t> στη </a:t>
            </a:r>
            <a:r>
              <a:rPr lang="el-GR" dirty="0" err="1" smtClean="0">
                <a:solidFill>
                  <a:schemeClr val="bg1"/>
                </a:solidFill>
              </a:rPr>
              <a:t>γαλλικη</a:t>
            </a:r>
            <a:r>
              <a:rPr lang="el-GR" dirty="0" smtClean="0">
                <a:solidFill>
                  <a:schemeClr val="bg1"/>
                </a:solidFill>
              </a:rPr>
              <a:t> </a:t>
            </a:r>
            <a:r>
              <a:rPr lang="el-GR" dirty="0" err="1" smtClean="0">
                <a:solidFill>
                  <a:schemeClr val="bg1"/>
                </a:solidFill>
              </a:rPr>
              <a:t>επανασταση</a:t>
            </a:r>
            <a:r>
              <a:rPr lang="el-GR" dirty="0" smtClean="0">
                <a:solidFill>
                  <a:schemeClr val="bg1"/>
                </a:solidFill>
              </a:rPr>
              <a:t> </a:t>
            </a:r>
            <a:endParaRPr lang="el-GR" dirty="0">
              <a:solidFill>
                <a:schemeClr val="bg1"/>
              </a:solidFill>
            </a:endParaRPr>
          </a:p>
        </p:txBody>
      </p:sp>
      <p:sp>
        <p:nvSpPr>
          <p:cNvPr id="3" name="2 - Υπότιτλος"/>
          <p:cNvSpPr>
            <a:spLocks noGrp="1"/>
          </p:cNvSpPr>
          <p:nvPr>
            <p:ph type="subTitle" idx="1"/>
          </p:nvPr>
        </p:nvSpPr>
        <p:spPr/>
        <p:txBody>
          <a:bodyPr/>
          <a:lstStyle/>
          <a:p>
            <a:r>
              <a:rPr lang="el-GR" dirty="0" err="1" smtClean="0">
                <a:solidFill>
                  <a:srgbClr val="FF0000"/>
                </a:solidFill>
              </a:rPr>
              <a:t>Μαρτυγάκη</a:t>
            </a:r>
            <a:r>
              <a:rPr lang="el-GR" dirty="0" smtClean="0">
                <a:solidFill>
                  <a:srgbClr val="FF0000"/>
                </a:solidFill>
              </a:rPr>
              <a:t> Φωτεινή – Μαρία  Γ’2</a:t>
            </a:r>
            <a:endParaRPr lang="el-GR" dirty="0">
              <a:solidFill>
                <a:srgbClr val="FF000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3">
            <a:schemeClr val="lt1"/>
          </a:lnRef>
          <a:fillRef idx="1">
            <a:schemeClr val="accent3"/>
          </a:fillRef>
          <a:effectRef idx="1">
            <a:schemeClr val="accent3"/>
          </a:effectRef>
          <a:fontRef idx="minor">
            <a:schemeClr val="lt1"/>
          </a:fontRef>
        </p:style>
        <p:txBody>
          <a:bodyPr/>
          <a:lstStyle/>
          <a:p>
            <a:r>
              <a:rPr lang="el-GR" dirty="0" smtClean="0"/>
              <a:t>Γυναίκες στη Γαλλική Επανάσταση</a:t>
            </a:r>
            <a:endParaRPr lang="el-GR" dirty="0"/>
          </a:p>
        </p:txBody>
      </p:sp>
      <p:sp>
        <p:nvSpPr>
          <p:cNvPr id="3" name="2 - Θέση περιεχομένου"/>
          <p:cNvSpPr>
            <a:spLocks noGrp="1"/>
          </p:cNvSpPr>
          <p:nvPr>
            <p:ph sz="quarter" idx="1"/>
          </p:nvPr>
        </p:nvSpPr>
        <p:spPr/>
        <p:txBody>
          <a:bodyPr/>
          <a:lstStyle/>
          <a:p>
            <a:r>
              <a:rPr lang="el-GR" dirty="0" smtClean="0"/>
              <a:t>Η Γαλλική Επανάσταση υπήρξε μια επανάσταση με χαρακτήρα κατεξοχήν κοινωνικό . Η  παρουσία των Γαλλίδων ήταν και ο αγώνας τους για την διεκδίκηση και κατοχύρωση των δικαιωμάτων τους</a:t>
            </a:r>
            <a:endParaRPr lang="el-GR" dirty="0"/>
          </a:p>
        </p:txBody>
      </p:sp>
    </p:spTree>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611560" y="116632"/>
            <a:ext cx="8154488" cy="1080120"/>
          </a:xfrm>
        </p:spPr>
        <p:style>
          <a:lnRef idx="3">
            <a:schemeClr val="lt1"/>
          </a:lnRef>
          <a:fillRef idx="1">
            <a:schemeClr val="dk1"/>
          </a:fillRef>
          <a:effectRef idx="1">
            <a:schemeClr val="dk1"/>
          </a:effectRef>
          <a:fontRef idx="minor">
            <a:schemeClr val="lt1"/>
          </a:fontRef>
        </p:style>
        <p:txBody>
          <a:bodyPr>
            <a:normAutofit fontScale="90000"/>
          </a:bodyPr>
          <a:lstStyle/>
          <a:p>
            <a:r>
              <a:rPr lang="el-GR" dirty="0" smtClean="0">
                <a:solidFill>
                  <a:schemeClr val="bg1"/>
                </a:solidFill>
              </a:rPr>
              <a:t>Ποια ήταν η θέση των Γυναικών στη Γαλλική Επανάσταση</a:t>
            </a:r>
            <a:endParaRPr lang="el-GR" dirty="0">
              <a:solidFill>
                <a:schemeClr val="bg1"/>
              </a:solidFill>
            </a:endParaRPr>
          </a:p>
        </p:txBody>
      </p:sp>
      <p:sp>
        <p:nvSpPr>
          <p:cNvPr id="3" name="2 - Θέση περιεχομένου"/>
          <p:cNvSpPr>
            <a:spLocks noGrp="1"/>
          </p:cNvSpPr>
          <p:nvPr>
            <p:ph sz="quarter" idx="1"/>
          </p:nvPr>
        </p:nvSpPr>
        <p:spPr>
          <a:xfrm>
            <a:off x="539552" y="1556792"/>
            <a:ext cx="7775776" cy="4277072"/>
          </a:xfrm>
        </p:spPr>
        <p:txBody>
          <a:bodyPr>
            <a:normAutofit fontScale="47500" lnSpcReduction="20000"/>
          </a:bodyPr>
          <a:lstStyle/>
          <a:p>
            <a:pPr algn="just"/>
            <a:r>
              <a:rPr lang="el-GR" sz="3300" dirty="0" smtClean="0"/>
              <a:t>Η θέση των γυναικών κατά την περίοδο της Γαλλικής Επανάστασης ήταν πολύ υποβαθμισμένη σε σχέση με τη θέση των ανδρών. Μερικά στοιχεία που δείχνουν τη θέση της γυναίκας είναι πρώτον ότι δεν είχαν το δικαίωμα ψήφου, (το οποίο κατέκτησαν πολλά χρόνια αργότερα).</a:t>
            </a:r>
          </a:p>
          <a:p>
            <a:pPr algn="just"/>
            <a:r>
              <a:rPr lang="el-GR" sz="3300" dirty="0" smtClean="0"/>
              <a:t>Δεύτερον, ότι ήταν κτήματα των ανδρών, οι οποίοι κατασπαταλούσαν την προίκα τους, χωρίς να τους δίνουν κανένα λογαριασμό.</a:t>
            </a:r>
          </a:p>
          <a:p>
            <a:pPr algn="just"/>
            <a:r>
              <a:rPr lang="el-GR" sz="3300" dirty="0" smtClean="0"/>
              <a:t>Οι γυναίκες όμως άρχισαν να καταλαβαίνουν με τα χρόνια την υποβαθμισμένη θέση που κατείχαν και έτσι αποφάσισαν να κάνουν τη δική τους επανάσταση από την οποία κατάφεραν να αποκτήσουν δικαίωμα στην εκπαίδευση. Έτσι άρχισαν να δημιουργούνται σχολεία, κυρίως στην επαρχία, όπου τα κορίτσια φοιτούσαν χωριστά από τα αγόρια.</a:t>
            </a:r>
          </a:p>
          <a:p>
            <a:pPr algn="just"/>
            <a:r>
              <a:rPr lang="el-GR" sz="3300" dirty="0" smtClean="0"/>
              <a:t>  Μια άλλη σημαντική θέση που κατάφεραν να κατακτήσουν οι γυναίκες με την επανάστασή τους είναι στην εργασία. Το δικαίωμα εργασίας της γυναίκας ήταν κάτι που της έδινε μια μικρή, έστω, αξία απέναντι στους άνδρες.</a:t>
            </a:r>
          </a:p>
          <a:p>
            <a:pPr algn="just"/>
            <a:r>
              <a:rPr lang="el-GR" sz="3300" dirty="0" smtClean="0"/>
              <a:t>     Αυτή όμως η θέση στην εργασία και στην εκπαίδευση δεν κατάφερε να ικανοποιήσει τις φιλοδοξίες των γυναικών οι οποίες άρχισαν την περίοδο αυτή να ασχολούνται και με άλλα πράγματα, θέλοντας να αναβαθμίσουν τη θέση τους, όπως με την κυκλοφορία των γυναικείων εντύπων και διαφόρων εφημερίδων το 1789.</a:t>
            </a:r>
          </a:p>
          <a:p>
            <a:pPr algn="just"/>
            <a:endParaRPr lang="el-GR" sz="2400" dirty="0"/>
          </a:p>
        </p:txBody>
      </p:sp>
    </p:spTree>
  </p:cSld>
  <p:clrMapOvr>
    <a:masterClrMapping/>
  </p:clrMapOvr>
  <p:transition>
    <p:wedg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251520" y="188640"/>
            <a:ext cx="8153400" cy="990600"/>
          </a:xfrm>
        </p:spPr>
        <p:style>
          <a:lnRef idx="2">
            <a:schemeClr val="accent2">
              <a:shade val="50000"/>
            </a:schemeClr>
          </a:lnRef>
          <a:fillRef idx="1">
            <a:schemeClr val="accent2"/>
          </a:fillRef>
          <a:effectRef idx="0">
            <a:schemeClr val="accent2"/>
          </a:effectRef>
          <a:fontRef idx="minor">
            <a:schemeClr val="lt1"/>
          </a:fontRef>
        </p:style>
        <p:txBody>
          <a:bodyPr/>
          <a:lstStyle/>
          <a:p>
            <a:r>
              <a:rPr lang="el-GR" dirty="0" err="1" smtClean="0"/>
              <a:t>Λουίζα</a:t>
            </a:r>
            <a:r>
              <a:rPr lang="el-GR" dirty="0" smtClean="0"/>
              <a:t> ντε </a:t>
            </a:r>
            <a:r>
              <a:rPr lang="el-GR" dirty="0" err="1" smtClean="0"/>
              <a:t>Κεράλιο</a:t>
            </a:r>
            <a:endParaRPr lang="el-GR" dirty="0"/>
          </a:p>
        </p:txBody>
      </p:sp>
      <p:sp>
        <p:nvSpPr>
          <p:cNvPr id="3" name="2 - Θέση περιεχομένου"/>
          <p:cNvSpPr>
            <a:spLocks noGrp="1"/>
          </p:cNvSpPr>
          <p:nvPr>
            <p:ph sz="quarter" idx="1"/>
          </p:nvPr>
        </p:nvSpPr>
        <p:spPr/>
        <p:txBody>
          <a:bodyPr/>
          <a:lstStyle/>
          <a:p>
            <a:r>
              <a:rPr lang="el-GR" dirty="0" smtClean="0"/>
              <a:t>Εξέδωσε το 1789 την εφημερίδα  με τίτλο «Του κράτους και του Πολίτη».</a:t>
            </a:r>
            <a:endParaRPr lang="el-GR" dirty="0"/>
          </a:p>
        </p:txBody>
      </p:sp>
      <p:pic>
        <p:nvPicPr>
          <p:cNvPr id="4" name="3 - Εικόνα" descr="marianton13.jpg"/>
          <p:cNvPicPr>
            <a:picLocks noChangeAspect="1"/>
          </p:cNvPicPr>
          <p:nvPr/>
        </p:nvPicPr>
        <p:blipFill>
          <a:blip r:embed="rId2" cstate="print"/>
          <a:stretch>
            <a:fillRect/>
          </a:stretch>
        </p:blipFill>
        <p:spPr>
          <a:xfrm>
            <a:off x="2051720" y="3068960"/>
            <a:ext cx="4320480" cy="3319569"/>
          </a:xfrm>
          <a:prstGeom prst="rect">
            <a:avLst/>
          </a:prstGeom>
        </p:spPr>
      </p:pic>
    </p:spTree>
  </p:cSld>
  <p:clrMapOvr>
    <a:masterClrMapping/>
  </p:clrMapOvr>
  <p:transition>
    <p:diamon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accent6"/>
          </a:lnRef>
          <a:fillRef idx="3">
            <a:schemeClr val="accent6"/>
          </a:fillRef>
          <a:effectRef idx="3">
            <a:schemeClr val="accent6"/>
          </a:effectRef>
          <a:fontRef idx="minor">
            <a:schemeClr val="lt1"/>
          </a:fontRef>
        </p:style>
        <p:txBody>
          <a:bodyPr/>
          <a:lstStyle/>
          <a:p>
            <a:r>
              <a:rPr lang="el-GR" dirty="0" smtClean="0"/>
              <a:t>Ολυμπία ντε </a:t>
            </a:r>
            <a:r>
              <a:rPr lang="el-GR" dirty="0" err="1" smtClean="0"/>
              <a:t>Γκούζ</a:t>
            </a:r>
            <a:endParaRPr lang="el-GR" dirty="0"/>
          </a:p>
        </p:txBody>
      </p:sp>
      <p:sp>
        <p:nvSpPr>
          <p:cNvPr id="3" name="2 - Θέση περιεχομένου"/>
          <p:cNvSpPr>
            <a:spLocks noGrp="1"/>
          </p:cNvSpPr>
          <p:nvPr>
            <p:ph sz="quarter" idx="1"/>
          </p:nvPr>
        </p:nvSpPr>
        <p:spPr/>
        <p:txBody>
          <a:bodyPr>
            <a:normAutofit/>
          </a:bodyPr>
          <a:lstStyle/>
          <a:p>
            <a:r>
              <a:rPr lang="el-GR" sz="2000" dirty="0" smtClean="0"/>
              <a:t>Εκτός όμως από τη </a:t>
            </a:r>
            <a:r>
              <a:rPr lang="el-GR" sz="2000" dirty="0" err="1" smtClean="0"/>
              <a:t>Λουίζα</a:t>
            </a:r>
            <a:r>
              <a:rPr lang="el-GR" sz="2000" dirty="0" smtClean="0"/>
              <a:t> ντε </a:t>
            </a:r>
            <a:r>
              <a:rPr lang="el-GR" sz="2000" dirty="0" err="1" smtClean="0"/>
              <a:t>Κεράλιο</a:t>
            </a:r>
            <a:r>
              <a:rPr lang="el-GR" sz="2000" dirty="0" smtClean="0"/>
              <a:t>, υπάρχει άλλη μια ικανή γυναικεία προσωπικότητα η οποία θέλησε να φέρει στο φως την καθιέρωση του θεσμού της αναζήτησης της πατρότητας, κάτι που την εποχή εκείνη ήταν πολύ δυσάρεστο για τους άνδρες, που ήθελαν να τιμωρείται μόνο η γυναίκα για την ερωτική της περιπέτεια εκτός γάμου. Αυτή λοιπόν η γυναίκα, η οποία ονομαζόταν Ολυμπία ντε </a:t>
            </a:r>
            <a:r>
              <a:rPr lang="el-GR" sz="2000" dirty="0" err="1" smtClean="0"/>
              <a:t>Γκούζ</a:t>
            </a:r>
            <a:r>
              <a:rPr lang="el-GR" sz="2000" dirty="0" smtClean="0"/>
              <a:t>, βρήκε τραγικό θάνατο, γιατί είχε το κουράγιο και τη δύναμη να σηκώσει το κεφάλι ψηλά και να υποστηρίξει νόμιμα δικαιώματα των γυναικών, όπως την ισότητα απέναντι στο θεό και στο νόμο.</a:t>
            </a:r>
          </a:p>
          <a:p>
            <a:endParaRPr lang="el-GR" sz="2000" dirty="0"/>
          </a:p>
        </p:txBody>
      </p:sp>
      <p:pic>
        <p:nvPicPr>
          <p:cNvPr id="4" name="3 - Εικόνα" descr="αρχείο λήψης.jpg"/>
          <p:cNvPicPr>
            <a:picLocks noChangeAspect="1"/>
          </p:cNvPicPr>
          <p:nvPr/>
        </p:nvPicPr>
        <p:blipFill>
          <a:blip r:embed="rId2" cstate="print"/>
          <a:stretch>
            <a:fillRect/>
          </a:stretch>
        </p:blipFill>
        <p:spPr>
          <a:xfrm>
            <a:off x="5580112" y="4437112"/>
            <a:ext cx="1672031" cy="2232248"/>
          </a:xfrm>
          <a:prstGeom prst="rect">
            <a:avLst/>
          </a:prstGeom>
        </p:spPr>
      </p:pic>
    </p:spTree>
  </p:cSld>
  <p:clrMapOvr>
    <a:masterClrMapping/>
  </p:clrMapOvr>
  <p:transition>
    <p:fade thruBlk="1"/>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rgbClr r="0" g="0" b="0"/>
          </a:lnRef>
          <a:fillRef idx="1002">
            <a:schemeClr val="dk2"/>
          </a:fillRef>
          <a:effectRef idx="0">
            <a:scrgbClr r="0" g="0" b="0"/>
          </a:effectRef>
          <a:fontRef idx="major"/>
        </p:style>
        <p:txBody>
          <a:bodyPr/>
          <a:lstStyle/>
          <a:p>
            <a:r>
              <a:rPr lang="en-US" dirty="0" err="1">
                <a:solidFill>
                  <a:schemeClr val="bg1"/>
                </a:solidFill>
              </a:rPr>
              <a:t>A</a:t>
            </a:r>
            <a:r>
              <a:rPr lang="el-GR" dirty="0" err="1" smtClean="0">
                <a:solidFill>
                  <a:schemeClr val="bg1"/>
                </a:solidFill>
              </a:rPr>
              <a:t>νν</a:t>
            </a:r>
            <a:r>
              <a:rPr lang="el-GR" dirty="0" smtClean="0">
                <a:solidFill>
                  <a:schemeClr val="bg1"/>
                </a:solidFill>
              </a:rPr>
              <a:t> Σαρλότ ντε </a:t>
            </a:r>
            <a:r>
              <a:rPr lang="el-GR" dirty="0" err="1" smtClean="0">
                <a:solidFill>
                  <a:schemeClr val="bg1"/>
                </a:solidFill>
              </a:rPr>
              <a:t>Κορνταί</a:t>
            </a:r>
            <a:r>
              <a:rPr lang="el-GR" dirty="0" smtClean="0">
                <a:solidFill>
                  <a:schemeClr val="bg1"/>
                </a:solidFill>
              </a:rPr>
              <a:t> ντ’ </a:t>
            </a:r>
            <a:r>
              <a:rPr lang="el-GR" dirty="0" err="1" smtClean="0">
                <a:solidFill>
                  <a:schemeClr val="bg1"/>
                </a:solidFill>
              </a:rPr>
              <a:t>Αρμόν</a:t>
            </a:r>
            <a:endParaRPr lang="el-GR" dirty="0">
              <a:solidFill>
                <a:schemeClr val="bg1"/>
              </a:solidFill>
            </a:endParaRPr>
          </a:p>
        </p:txBody>
      </p:sp>
      <p:sp>
        <p:nvSpPr>
          <p:cNvPr id="3" name="2 - Θέση περιεχομένου"/>
          <p:cNvSpPr>
            <a:spLocks noGrp="1"/>
          </p:cNvSpPr>
          <p:nvPr>
            <p:ph sz="quarter" idx="1"/>
          </p:nvPr>
        </p:nvSpPr>
        <p:spPr/>
        <p:txBody>
          <a:bodyPr>
            <a:normAutofit/>
          </a:bodyPr>
          <a:lstStyle/>
          <a:p>
            <a:r>
              <a:rPr lang="el-GR" sz="2000" dirty="0" smtClean="0"/>
              <a:t>Το έργο όμως της τόσο δυναμικής Ολυμπίας ντε </a:t>
            </a:r>
            <a:r>
              <a:rPr lang="el-GR" sz="2000" dirty="0" err="1" smtClean="0"/>
              <a:t>Γκούζ</a:t>
            </a:r>
            <a:r>
              <a:rPr lang="el-GR" sz="2000" dirty="0" smtClean="0"/>
              <a:t> συνέχισε η μόλις είκοσι ετών </a:t>
            </a:r>
            <a:r>
              <a:rPr lang="el-GR" sz="2000" dirty="0" err="1" smtClean="0"/>
              <a:t>Άνν</a:t>
            </a:r>
            <a:r>
              <a:rPr lang="el-GR" sz="2000" dirty="0" smtClean="0"/>
              <a:t> Σαρλότ ντε </a:t>
            </a:r>
            <a:r>
              <a:rPr lang="el-GR" sz="2000" dirty="0" err="1" smtClean="0"/>
              <a:t>Κορνταί</a:t>
            </a:r>
            <a:r>
              <a:rPr lang="el-GR" sz="2000" dirty="0" smtClean="0"/>
              <a:t> ντ’ </a:t>
            </a:r>
            <a:r>
              <a:rPr lang="el-GR" sz="2000" dirty="0" err="1" smtClean="0"/>
              <a:t>Αρμόν</a:t>
            </a:r>
            <a:r>
              <a:rPr lang="el-GR" sz="2000" dirty="0" smtClean="0"/>
              <a:t> η οποία σπούδασε στη σχολή Καλογραιών. Αργότερα έγινε συνδρομήτρια στην εφημερίδα του </a:t>
            </a:r>
            <a:r>
              <a:rPr lang="el-GR" sz="2000" dirty="0" err="1" smtClean="0"/>
              <a:t>Περλέ</a:t>
            </a:r>
            <a:r>
              <a:rPr lang="el-GR" sz="2000" dirty="0" smtClean="0"/>
              <a:t>, μέσα από την οποία κατάφερε να βγάλει από τις φυλακές πολλούς άδικα φυλακισμένους, ανάμεσα στους οποίους </a:t>
            </a:r>
            <a:r>
              <a:rPr lang="el-GR" sz="2000" dirty="0" smtClean="0"/>
              <a:t>βρίσκονταν </a:t>
            </a:r>
            <a:r>
              <a:rPr lang="el-GR" sz="2000" dirty="0" smtClean="0"/>
              <a:t>δύο αγαπημένα της πρόσωπα.  Επίσης δολοφόνησε  το </a:t>
            </a:r>
            <a:r>
              <a:rPr lang="el-GR" sz="2000" dirty="0" err="1" smtClean="0"/>
              <a:t>Μαρά</a:t>
            </a:r>
            <a:r>
              <a:rPr lang="el-GR" sz="2000" dirty="0" smtClean="0"/>
              <a:t> &amp; πέθανε  στη </a:t>
            </a:r>
            <a:r>
              <a:rPr lang="el-GR" sz="2000" b="1" dirty="0" smtClean="0">
                <a:solidFill>
                  <a:schemeClr val="accent6">
                    <a:lumMod val="75000"/>
                  </a:schemeClr>
                </a:solidFill>
                <a:hlinkClick r:id="rId2" tooltip="Γκιλοτίνα"/>
              </a:rPr>
              <a:t>λαιμητόμο</a:t>
            </a:r>
            <a:r>
              <a:rPr lang="el-GR" sz="2000" b="1" dirty="0" smtClean="0">
                <a:solidFill>
                  <a:srgbClr val="7030A0"/>
                </a:solidFill>
              </a:rPr>
              <a:t>. </a:t>
            </a:r>
            <a:r>
              <a:rPr lang="el-GR" sz="2000" dirty="0" smtClean="0"/>
              <a:t>Δύο χρόνια μετά, η </a:t>
            </a:r>
            <a:r>
              <a:rPr lang="el-GR" sz="2000" dirty="0" err="1" smtClean="0"/>
              <a:t>Κορντέ</a:t>
            </a:r>
            <a:r>
              <a:rPr lang="el-GR" sz="2000" dirty="0" smtClean="0"/>
              <a:t> αποκαταστάθηκε καθώς θεωρήθηκε ότι βοήθησε στην εξολόθρευση ενός «τέρατος». </a:t>
            </a:r>
            <a:endParaRPr lang="el-GR" sz="2000" b="1" dirty="0" smtClean="0">
              <a:solidFill>
                <a:srgbClr val="7030A0"/>
              </a:solidFill>
            </a:endParaRPr>
          </a:p>
          <a:p>
            <a:endParaRPr lang="el-GR" sz="2000" dirty="0"/>
          </a:p>
        </p:txBody>
      </p:sp>
      <p:pic>
        <p:nvPicPr>
          <p:cNvPr id="4" name="3 - Εικόνα" descr="αρχείο λήψης (1).jpg"/>
          <p:cNvPicPr>
            <a:picLocks noChangeAspect="1"/>
          </p:cNvPicPr>
          <p:nvPr/>
        </p:nvPicPr>
        <p:blipFill>
          <a:blip r:embed="rId3" cstate="print"/>
          <a:stretch>
            <a:fillRect/>
          </a:stretch>
        </p:blipFill>
        <p:spPr>
          <a:xfrm>
            <a:off x="3563888" y="4077072"/>
            <a:ext cx="2130625" cy="2636912"/>
          </a:xfrm>
          <a:prstGeom prst="rect">
            <a:avLst/>
          </a:prstGeom>
        </p:spPr>
      </p:pic>
    </p:spTree>
  </p:cSld>
  <p:clrMapOvr>
    <a:masterClrMapping/>
  </p:clrMapOvr>
  <p:transition>
    <p:cover dir="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style>
          <a:lnRef idx="0">
            <a:schemeClr val="accent1"/>
          </a:lnRef>
          <a:fillRef idx="3">
            <a:schemeClr val="accent1"/>
          </a:fillRef>
          <a:effectRef idx="3">
            <a:schemeClr val="accent1"/>
          </a:effectRef>
          <a:fontRef idx="minor">
            <a:schemeClr val="lt1"/>
          </a:fontRef>
        </p:style>
        <p:txBody>
          <a:bodyPr/>
          <a:lstStyle/>
          <a:p>
            <a:r>
              <a:rPr lang="el-GR" dirty="0" err="1" smtClean="0">
                <a:solidFill>
                  <a:schemeClr val="bg1"/>
                </a:solidFill>
              </a:rPr>
              <a:t>Τερουάνη</a:t>
            </a:r>
            <a:r>
              <a:rPr lang="el-GR" dirty="0" smtClean="0">
                <a:solidFill>
                  <a:schemeClr val="bg1"/>
                </a:solidFill>
              </a:rPr>
              <a:t> ντε </a:t>
            </a:r>
            <a:r>
              <a:rPr lang="el-GR" dirty="0" err="1" smtClean="0">
                <a:solidFill>
                  <a:schemeClr val="bg1"/>
                </a:solidFill>
              </a:rPr>
              <a:t>Μερκούρ</a:t>
            </a:r>
            <a:r>
              <a:rPr lang="el-GR" dirty="0" smtClean="0">
                <a:solidFill>
                  <a:schemeClr val="bg1"/>
                </a:solidFill>
              </a:rPr>
              <a:t> </a:t>
            </a:r>
            <a:endParaRPr lang="el-GR" dirty="0">
              <a:solidFill>
                <a:schemeClr val="bg1"/>
              </a:solidFill>
            </a:endParaRPr>
          </a:p>
        </p:txBody>
      </p:sp>
      <p:sp>
        <p:nvSpPr>
          <p:cNvPr id="3" name="2 - Θέση περιεχομένου"/>
          <p:cNvSpPr>
            <a:spLocks noGrp="1"/>
          </p:cNvSpPr>
          <p:nvPr>
            <p:ph sz="quarter" idx="1"/>
          </p:nvPr>
        </p:nvSpPr>
        <p:spPr/>
        <p:style>
          <a:lnRef idx="0">
            <a:scrgbClr r="0" g="0" b="0"/>
          </a:lnRef>
          <a:fillRef idx="1002">
            <a:schemeClr val="lt2"/>
          </a:fillRef>
          <a:effectRef idx="0">
            <a:scrgbClr r="0" g="0" b="0"/>
          </a:effectRef>
          <a:fontRef idx="major"/>
        </p:style>
        <p:txBody>
          <a:bodyPr>
            <a:normAutofit/>
          </a:bodyPr>
          <a:lstStyle/>
          <a:p>
            <a:r>
              <a:rPr lang="el-GR" sz="1800" dirty="0" smtClean="0"/>
              <a:t> Η </a:t>
            </a:r>
            <a:r>
              <a:rPr lang="el-GR" sz="1800" dirty="0" err="1" smtClean="0"/>
              <a:t>Τερουάνη</a:t>
            </a:r>
            <a:r>
              <a:rPr lang="el-GR" sz="1800" dirty="0" smtClean="0"/>
              <a:t> ντε </a:t>
            </a:r>
            <a:r>
              <a:rPr lang="el-GR" sz="1800" dirty="0" err="1" smtClean="0"/>
              <a:t>Μερκούρ</a:t>
            </a:r>
            <a:r>
              <a:rPr lang="el-GR" sz="1800" dirty="0" smtClean="0"/>
              <a:t> έγινε ο χαρακτηριστικότερος γυναικείος τύπος </a:t>
            </a:r>
            <a:r>
              <a:rPr lang="el-GR" sz="1800" smtClean="0"/>
              <a:t>της Επανάστασης</a:t>
            </a:r>
            <a:r>
              <a:rPr lang="el-GR" sz="1800" dirty="0" smtClean="0"/>
              <a:t>. Ζητούσε συνεχώς το λόγο στη Συντακτική Συνέλευση, αναπτύσσοντας ριζοσπαστικές, ακραίες απόψεις. Κατηγορήθηκε ότι είχε οργανώσει συνωμοσία για τη δολοφονία της Μαρίας-</a:t>
            </a:r>
            <a:r>
              <a:rPr lang="el-GR" sz="1800" dirty="0" err="1" smtClean="0"/>
              <a:t>Αντουανέττας</a:t>
            </a:r>
            <a:r>
              <a:rPr lang="el-GR" sz="1800" dirty="0" smtClean="0"/>
              <a:t> και φυλακίστηκε για εννιά μήνες. Πήρε μέρος σ’ όλα τα επαναστατικά γεγονότα του 1792 και στις Σφαγές του Σεπτεμβρίου, όπου οι φυλακισμένοι την αντιμετώπισαν έντρομοι να εισβάλει στα κελιά τους με το θρυλικό ξίφος στο χέρι. Αργότερα συνελήφθηκε από τους Ιακωβίνους και βασανίστηκε. Η φοβερή αυτή δοκιμασία ήταν η χαριστική βολή. Από τότε ως το τέλος της ζωής της μπαινόβγαινε σε φρενοκομεία και πέθανε έγκλειστη το 1817 σε άθλια κατάσταση</a:t>
            </a:r>
          </a:p>
        </p:txBody>
      </p:sp>
      <p:pic>
        <p:nvPicPr>
          <p:cNvPr id="4" name="3 - Εικόνα" descr="Theroigne_de_Mericourt.jpg"/>
          <p:cNvPicPr>
            <a:picLocks noChangeAspect="1"/>
          </p:cNvPicPr>
          <p:nvPr/>
        </p:nvPicPr>
        <p:blipFill>
          <a:blip r:embed="rId2" cstate="print"/>
          <a:stretch>
            <a:fillRect/>
          </a:stretch>
        </p:blipFill>
        <p:spPr>
          <a:xfrm>
            <a:off x="7164288" y="4149080"/>
            <a:ext cx="1440160" cy="1832551"/>
          </a:xfrm>
          <a:prstGeom prst="rect">
            <a:avLst/>
          </a:prstGeom>
        </p:spPr>
      </p:pic>
    </p:spTree>
  </p:cSld>
  <p:clrMapOvr>
    <a:masterClrMapping/>
  </p:clrMapOvr>
  <p:transition>
    <p:strips dir="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Ορθογώνιο"/>
          <p:cNvSpPr/>
          <p:nvPr/>
        </p:nvSpPr>
        <p:spPr>
          <a:xfrm>
            <a:off x="3131840" y="692696"/>
            <a:ext cx="1829027" cy="923330"/>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el-GR" sz="54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Τέλος</a:t>
            </a:r>
            <a:endParaRPr lang="el-GR" sz="54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pic>
        <p:nvPicPr>
          <p:cNvPr id="3" name="2 - Εικόνα" descr="αρχείο λήψης (2).jpg"/>
          <p:cNvPicPr>
            <a:picLocks noChangeAspect="1"/>
          </p:cNvPicPr>
          <p:nvPr/>
        </p:nvPicPr>
        <p:blipFill>
          <a:blip r:embed="rId2" cstate="print"/>
          <a:stretch>
            <a:fillRect/>
          </a:stretch>
        </p:blipFill>
        <p:spPr>
          <a:xfrm>
            <a:off x="2339752" y="2348880"/>
            <a:ext cx="3845966" cy="3565359"/>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Διάμεσος">
  <a:themeElements>
    <a:clrScheme name="Ηλιοστάσιο">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Διάμεσος">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35</TotalTime>
  <Words>355</Words>
  <Application>Microsoft Office PowerPoint</Application>
  <PresentationFormat>Προβολή στην οθόνη (4:3)</PresentationFormat>
  <Paragraphs>19</Paragraphs>
  <Slides>8</Slides>
  <Notes>0</Notes>
  <HiddenSlides>0</HiddenSlides>
  <MMClips>0</MMClips>
  <ScaleCrop>false</ScaleCrop>
  <HeadingPairs>
    <vt:vector size="4" baseType="variant">
      <vt:variant>
        <vt:lpstr>Θέμα</vt:lpstr>
      </vt:variant>
      <vt:variant>
        <vt:i4>1</vt:i4>
      </vt:variant>
      <vt:variant>
        <vt:lpstr>Τίτλοι διαφανειών</vt:lpstr>
      </vt:variant>
      <vt:variant>
        <vt:i4>8</vt:i4>
      </vt:variant>
    </vt:vector>
  </HeadingPairs>
  <TitlesOfParts>
    <vt:vector size="9" baseType="lpstr">
      <vt:lpstr>Διάμεσος</vt:lpstr>
      <vt:lpstr>Γυναικεσ στη γαλλικη επανασταση </vt:lpstr>
      <vt:lpstr>Γυναίκες στη Γαλλική Επανάσταση</vt:lpstr>
      <vt:lpstr>Ποια ήταν η θέση των Γυναικών στη Γαλλική Επανάσταση</vt:lpstr>
      <vt:lpstr>Λουίζα ντε Κεράλιο</vt:lpstr>
      <vt:lpstr>Ολυμπία ντε Γκούζ</vt:lpstr>
      <vt:lpstr>Aνν Σαρλότ ντε Κορνταί ντ’ Αρμόν</vt:lpstr>
      <vt:lpstr>Τερουάνη ντε Μερκούρ </vt:lpstr>
      <vt:lpstr>Παρουσίαση του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Γυναικεσ στη γαλλικη επανασταση</dc:title>
  <dc:creator>PC</dc:creator>
  <cp:lastModifiedBy>admin</cp:lastModifiedBy>
  <cp:revision>9</cp:revision>
  <dcterms:created xsi:type="dcterms:W3CDTF">2014-10-15T13:12:00Z</dcterms:created>
  <dcterms:modified xsi:type="dcterms:W3CDTF">2015-01-10T19:20:47Z</dcterms:modified>
</cp:coreProperties>
</file>